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Google Sans Medium"/>
      <p:regular r:id="rId25"/>
      <p:bold r:id="rId26"/>
      <p:italic r:id="rId27"/>
      <p:boldItalic r:id="rId28"/>
    </p:embeddedFont>
    <p:embeddedFont>
      <p:font typeface="Google Sans"/>
      <p:regular r:id="rId29"/>
      <p:bold r:id="rId30"/>
      <p:italic r:id="rId31"/>
      <p:boldItalic r:id="rId32"/>
    </p:embeddedFont>
    <p:embeddedFont>
      <p:font typeface="Montserrat ExtraBold"/>
      <p:bold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74">
          <p15:clr>
            <a:srgbClr val="A4A3A4"/>
          </p15:clr>
        </p15:guide>
        <p15:guide id="2" pos="454">
          <p15:clr>
            <a:srgbClr val="A4A3A4"/>
          </p15:clr>
        </p15:guide>
        <p15:guide id="3" orient="horz" pos="1701">
          <p15:clr>
            <a:srgbClr val="9AA0A6"/>
          </p15:clr>
        </p15:guide>
        <p15:guide id="4" orient="horz" pos="1928">
          <p15:clr>
            <a:srgbClr val="9AA0A6"/>
          </p15:clr>
        </p15:guide>
        <p15:guide id="5" orient="horz" pos="215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4" orient="horz"/>
        <p:guide pos="454"/>
        <p:guide pos="1701" orient="horz"/>
        <p:guide pos="1928" orient="horz"/>
        <p:guide pos="215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GoogleSansMedium-bold.fntdata"/><Relationship Id="rId25" Type="http://schemas.openxmlformats.org/officeDocument/2006/relationships/font" Target="fonts/GoogleSansMedium-regular.fntdata"/><Relationship Id="rId28" Type="http://schemas.openxmlformats.org/officeDocument/2006/relationships/font" Target="fonts/GoogleSansMedium-boldItalic.fntdata"/><Relationship Id="rId27" Type="http://schemas.openxmlformats.org/officeDocument/2006/relationships/font" Target="fonts/GoogleSans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Google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oogleSans-italic.fntdata"/><Relationship Id="rId30" Type="http://schemas.openxmlformats.org/officeDocument/2006/relationships/font" Target="fonts/GoogleSans-bold.fntdata"/><Relationship Id="rId11" Type="http://schemas.openxmlformats.org/officeDocument/2006/relationships/slide" Target="slides/slide5.xml"/><Relationship Id="rId33" Type="http://schemas.openxmlformats.org/officeDocument/2006/relationships/font" Target="fonts/MontserratExtraBold-bold.fntdata"/><Relationship Id="rId10" Type="http://schemas.openxmlformats.org/officeDocument/2006/relationships/slide" Target="slides/slide4.xml"/><Relationship Id="rId32" Type="http://schemas.openxmlformats.org/officeDocument/2006/relationships/font" Target="fonts/Google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MontserratExtraBold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Nunito-regular.fntdata"/><Relationship Id="rId16" Type="http://schemas.openxmlformats.org/officeDocument/2006/relationships/slide" Target="slides/slide10.xml"/><Relationship Id="rId19" Type="http://schemas.openxmlformats.org/officeDocument/2006/relationships/font" Target="fonts/Nunito-italic.fntdata"/><Relationship Id="rId18" Type="http://schemas.openxmlformats.org/officeDocument/2006/relationships/font" Target="fonts/Nuni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3ebeb40e3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3ebeb40e3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73166f20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vamos falar </a:t>
            </a:r>
            <a:endParaRPr/>
          </a:p>
        </p:txBody>
      </p:sp>
      <p:sp>
        <p:nvSpPr>
          <p:cNvPr id="231" name="Google Shape;231;g773166f20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3ebeb40e3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3ebeb40e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507b26490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507b2649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9ee0faf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9ee0faf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5e9e69b8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5e9e69b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3ebeb40e3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3ebeb40e3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3ebeb40e3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3ebeb40e3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3ebeb40e3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3ebeb40e3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f73ed8662_0_2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f73ed8662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ile only">
  <p:cSld name="CUSTOM_5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">
  <p:cSld name="CUSTOM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idx="1" type="body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bg-azul.png" id="54" name="Google Shape;54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49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12" y="51425"/>
            <a:ext cx="1334387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linkedin.com/feed/update/urn:li:activity:6782314298862534656" TargetMode="External"/><Relationship Id="rId10" Type="http://schemas.openxmlformats.org/officeDocument/2006/relationships/hyperlink" Target="https://www.instagram.com/tv/CM5EglUHpGW/?utm_source=ig_web_copy_link" TargetMode="External"/><Relationship Id="rId13" Type="http://schemas.openxmlformats.org/officeDocument/2006/relationships/hyperlink" Target="https://www.instagram.com/p/CNC6i9HHkH3/?utm_source=ig_web_copy_link" TargetMode="External"/><Relationship Id="rId12" Type="http://schemas.openxmlformats.org/officeDocument/2006/relationships/hyperlink" Target="https://www.linkedin.com/feed/update/urn:li:activity:6781275403173539841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hyperlink" Target="https://www.instagram.com/p/CMQESZYnx0X/?utm_source=ig_web_copy_link" TargetMode="External"/><Relationship Id="rId14" Type="http://schemas.openxmlformats.org/officeDocument/2006/relationships/hyperlink" Target="https://www.instagram.com/p/CNNh6S2HxiW/?utm_source=ig_web_copy_link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hyperlink" Target="https://www.linkedin.com/feed/update/urn:li:activity:6775501562862211072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8"/>
          <p:cNvGrpSpPr/>
          <p:nvPr/>
        </p:nvGrpSpPr>
        <p:grpSpPr>
          <a:xfrm>
            <a:off x="-3794" y="0"/>
            <a:ext cx="9144003" cy="5118713"/>
            <a:chOff x="-3794" y="0"/>
            <a:chExt cx="9144003" cy="5118713"/>
          </a:xfrm>
        </p:grpSpPr>
        <p:pic>
          <p:nvPicPr>
            <p:cNvPr id="116" name="Google Shape;116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94" y="0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94" y="1700831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94" y="3404212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" name="Google Shape;1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3013" y="1904400"/>
            <a:ext cx="2465499" cy="133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8"/>
          <p:cNvCxnSpPr/>
          <p:nvPr/>
        </p:nvCxnSpPr>
        <p:spPr>
          <a:xfrm>
            <a:off x="4589188" y="1918675"/>
            <a:ext cx="0" cy="1343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8"/>
          <p:cNvSpPr txBox="1"/>
          <p:nvPr/>
        </p:nvSpPr>
        <p:spPr>
          <a:xfrm>
            <a:off x="566400" y="2137913"/>
            <a:ext cx="4005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Template</a:t>
            </a:r>
            <a:br>
              <a:rPr lang="pt-BR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pt-BR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Literals</a:t>
            </a:r>
            <a:endParaRPr sz="2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/>
          <p:nvPr/>
        </p:nvSpPr>
        <p:spPr>
          <a:xfrm>
            <a:off x="7513050" y="532925"/>
            <a:ext cx="1871400" cy="421500"/>
          </a:xfrm>
          <a:prstGeom prst="roundRect">
            <a:avLst>
              <a:gd fmla="val 16667" name="adj"/>
            </a:avLst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4ªEDIÇÃO</a:t>
            </a:r>
            <a:endParaRPr b="1"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g-azul.png" id="233" name="Google Shape;23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234" name="Google Shape;23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8874" y="1804925"/>
            <a:ext cx="4617500" cy="1362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ors.png" id="235" name="Google Shape;23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76825"/>
            <a:ext cx="9144000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>
            <p:ph idx="4294967295" type="ctrTitle"/>
          </p:nvPr>
        </p:nvSpPr>
        <p:spPr>
          <a:xfrm>
            <a:off x="3916900" y="3504372"/>
            <a:ext cx="71997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#VemSerFeliz</a:t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9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91563" y="1929504"/>
            <a:ext cx="1167300" cy="11379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35" name="Google Shape;135;p29"/>
          <p:cNvGrpSpPr/>
          <p:nvPr/>
        </p:nvGrpSpPr>
        <p:grpSpPr>
          <a:xfrm>
            <a:off x="4158246" y="2164950"/>
            <a:ext cx="5603400" cy="753426"/>
            <a:chOff x="1504383" y="863150"/>
            <a:chExt cx="5603400" cy="753426"/>
          </a:xfrm>
        </p:grpSpPr>
        <p:sp>
          <p:nvSpPr>
            <p:cNvPr id="136" name="Google Shape;136;p29"/>
            <p:cNvSpPr txBox="1"/>
            <p:nvPr/>
          </p:nvSpPr>
          <p:spPr>
            <a:xfrm>
              <a:off x="1504383" y="863150"/>
              <a:ext cx="560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Eduardo Pereira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7" name="Google Shape;137;p29"/>
            <p:cNvSpPr txBox="1"/>
            <p:nvPr/>
          </p:nvSpPr>
          <p:spPr>
            <a:xfrm>
              <a:off x="1504383" y="1117853"/>
              <a:ext cx="4075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Sr. Front-End Developer</a:t>
              </a:r>
              <a:endPara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8" name="Google Shape;138;p29"/>
            <p:cNvSpPr txBox="1"/>
            <p:nvPr/>
          </p:nvSpPr>
          <p:spPr>
            <a:xfrm>
              <a:off x="1504383" y="1293476"/>
              <a:ext cx="4422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eduardo.pereira@luizalabs.com</a:t>
              </a:r>
              <a:endPara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0"/>
          <p:cNvPicPr preferRelativeResize="0"/>
          <p:nvPr/>
        </p:nvPicPr>
        <p:blipFill rotWithShape="1">
          <a:blip r:embed="rId6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0"/>
          <p:cNvSpPr txBox="1"/>
          <p:nvPr/>
        </p:nvSpPr>
        <p:spPr>
          <a:xfrm>
            <a:off x="532950" y="1003900"/>
            <a:ext cx="803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Template Literals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30"/>
          <p:cNvSpPr txBox="1"/>
          <p:nvPr/>
        </p:nvSpPr>
        <p:spPr>
          <a:xfrm>
            <a:off x="720000" y="1619500"/>
            <a:ext cx="798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Os templates literais (também conhecidos como template strings) são uma forma diferente de criar strings e usar interpolação na string.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30"/>
          <p:cNvSpPr txBox="1"/>
          <p:nvPr/>
        </p:nvSpPr>
        <p:spPr>
          <a:xfrm>
            <a:off x="720000" y="2340000"/>
            <a:ext cx="7981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Ao invés de: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var cumprimentar = ‘Olá ‘ + nome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720000" y="3420000"/>
            <a:ext cx="7981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Eu vou usar: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var cumprimentar = `Olá ${nome}`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1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1"/>
          <p:cNvPicPr preferRelativeResize="0"/>
          <p:nvPr/>
        </p:nvPicPr>
        <p:blipFill rotWithShape="1">
          <a:blip r:embed="rId6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/>
        </p:nvSpPr>
        <p:spPr>
          <a:xfrm>
            <a:off x="532950" y="1003900"/>
            <a:ext cx="803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Template Literals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31"/>
          <p:cNvSpPr txBox="1"/>
          <p:nvPr/>
        </p:nvSpPr>
        <p:spPr>
          <a:xfrm>
            <a:off x="720000" y="1619500"/>
            <a:ext cx="79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Exercícios de fixação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31"/>
          <p:cNvSpPr txBox="1"/>
          <p:nvPr/>
        </p:nvSpPr>
        <p:spPr>
          <a:xfrm>
            <a:off x="720000" y="2340000"/>
            <a:ext cx="798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AutoNum type="arabicPeriod"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Escreva uma frase que contenha seu nome, sua idade, e a sua atividade favorita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AutoNum type="arabicPeriod"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Faça a correção da expressão a seguir para que imprima a idade e o doce favorito:</a:t>
            </a:r>
            <a:br>
              <a:rPr lang="pt-BR" sz="10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t-BR" sz="800">
                <a:latin typeface="Montserrat"/>
                <a:ea typeface="Montserrat"/>
                <a:cs typeface="Montserrat"/>
                <a:sym typeface="Montserrat"/>
              </a:rPr>
              <a:t>`eu tenho ${`${idade}` anos} e gosto muito de `${chocolate}`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9" name="Google Shape;169;p32"/>
          <p:cNvSpPr txBox="1"/>
          <p:nvPr/>
        </p:nvSpPr>
        <p:spPr>
          <a:xfrm>
            <a:off x="6900" y="2382950"/>
            <a:ext cx="44418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088" y="1904400"/>
            <a:ext cx="2465499" cy="13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3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/>
          <p:nvPr>
            <p:ph idx="1" type="body"/>
          </p:nvPr>
        </p:nvSpPr>
        <p:spPr>
          <a:xfrm>
            <a:off x="2462950" y="86988"/>
            <a:ext cx="28683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Título</a:t>
            </a:r>
            <a:endParaRPr b="1" sz="3300">
              <a:solidFill>
                <a:srgbClr val="0086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4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459300" y="238800"/>
            <a:ext cx="55707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Node.JS</a:t>
            </a:r>
            <a:endParaRPr b="1" sz="3300" u="sng"/>
          </a:p>
        </p:txBody>
      </p:sp>
      <p:sp>
        <p:nvSpPr>
          <p:cNvPr id="193" name="Google Shape;193;p34"/>
          <p:cNvSpPr/>
          <p:nvPr/>
        </p:nvSpPr>
        <p:spPr>
          <a:xfrm>
            <a:off x="852125" y="2902150"/>
            <a:ext cx="2083800" cy="5973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knlkn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34"/>
          <p:cNvSpPr/>
          <p:nvPr/>
        </p:nvSpPr>
        <p:spPr>
          <a:xfrm>
            <a:off x="3553350" y="2902141"/>
            <a:ext cx="2083800" cy="5973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nmkscn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34"/>
          <p:cNvSpPr/>
          <p:nvPr/>
        </p:nvSpPr>
        <p:spPr>
          <a:xfrm>
            <a:off x="6254575" y="2882700"/>
            <a:ext cx="2083800" cy="5973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opjsa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34"/>
          <p:cNvSpPr txBox="1"/>
          <p:nvPr>
            <p:ph idx="1" type="body"/>
          </p:nvPr>
        </p:nvSpPr>
        <p:spPr>
          <a:xfrm>
            <a:off x="459300" y="1114200"/>
            <a:ext cx="48567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Xxxxx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5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5"/>
          <p:cNvSpPr/>
          <p:nvPr/>
        </p:nvSpPr>
        <p:spPr>
          <a:xfrm>
            <a:off x="681675" y="2491200"/>
            <a:ext cx="3644100" cy="2330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459300" y="238800"/>
            <a:ext cx="55707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Xxxx</a:t>
            </a:r>
            <a:r>
              <a:rPr b="1" lang="pt-BR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800" u="sng"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459300" y="1753050"/>
            <a:ext cx="55707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2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Xxxx</a:t>
            </a:r>
            <a:endParaRPr b="1" sz="2700" u="sng"/>
          </a:p>
        </p:txBody>
      </p:sp>
      <p:sp>
        <p:nvSpPr>
          <p:cNvPr id="209" name="Google Shape;209;p35"/>
          <p:cNvSpPr/>
          <p:nvPr/>
        </p:nvSpPr>
        <p:spPr>
          <a:xfrm>
            <a:off x="1028775" y="1014825"/>
            <a:ext cx="2949900" cy="5328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35">
            <a:hlinkClick r:id="rId8"/>
          </p:cNvPr>
          <p:cNvSpPr/>
          <p:nvPr/>
        </p:nvSpPr>
        <p:spPr>
          <a:xfrm>
            <a:off x="1921075" y="2628450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35"/>
          <p:cNvSpPr txBox="1"/>
          <p:nvPr/>
        </p:nvSpPr>
        <p:spPr>
          <a:xfrm>
            <a:off x="769100" y="3486900"/>
            <a:ext cx="78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35"/>
          <p:cNvSpPr/>
          <p:nvPr/>
        </p:nvSpPr>
        <p:spPr>
          <a:xfrm>
            <a:off x="5103325" y="961800"/>
            <a:ext cx="3644100" cy="3859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5">
            <a:hlinkClick r:id="rId9"/>
          </p:cNvPr>
          <p:cNvSpPr/>
          <p:nvPr/>
        </p:nvSpPr>
        <p:spPr>
          <a:xfrm>
            <a:off x="6342725" y="1561650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35"/>
          <p:cNvSpPr txBox="1"/>
          <p:nvPr/>
        </p:nvSpPr>
        <p:spPr>
          <a:xfrm>
            <a:off x="5190750" y="2687850"/>
            <a:ext cx="97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xxxx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35">
            <a:hlinkClick r:id="rId10"/>
          </p:cNvPr>
          <p:cNvSpPr/>
          <p:nvPr/>
        </p:nvSpPr>
        <p:spPr>
          <a:xfrm>
            <a:off x="6342725" y="2301300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35">
            <a:hlinkClick r:id="rId11"/>
          </p:cNvPr>
          <p:cNvSpPr/>
          <p:nvPr/>
        </p:nvSpPr>
        <p:spPr>
          <a:xfrm>
            <a:off x="1921075" y="4166775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35">
            <a:hlinkClick r:id="rId12"/>
          </p:cNvPr>
          <p:cNvSpPr/>
          <p:nvPr/>
        </p:nvSpPr>
        <p:spPr>
          <a:xfrm>
            <a:off x="1921075" y="3397613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35">
            <a:hlinkClick r:id="rId13"/>
          </p:cNvPr>
          <p:cNvSpPr/>
          <p:nvPr/>
        </p:nvSpPr>
        <p:spPr>
          <a:xfrm>
            <a:off x="6342725" y="3040950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5">
            <a:hlinkClick r:id="rId14"/>
          </p:cNvPr>
          <p:cNvSpPr/>
          <p:nvPr/>
        </p:nvSpPr>
        <p:spPr>
          <a:xfrm>
            <a:off x="6342725" y="3796113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5" name="Google Shape;225;p36"/>
          <p:cNvSpPr txBox="1"/>
          <p:nvPr/>
        </p:nvSpPr>
        <p:spPr>
          <a:xfrm>
            <a:off x="6900" y="2382950"/>
            <a:ext cx="44418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6"/>
          <p:cNvSpPr/>
          <p:nvPr/>
        </p:nvSpPr>
        <p:spPr>
          <a:xfrm>
            <a:off x="0" y="0"/>
            <a:ext cx="9144000" cy="505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6"/>
          <p:cNvSpPr txBox="1"/>
          <p:nvPr>
            <p:ph idx="4294967295" type="ctrTitle"/>
          </p:nvPr>
        </p:nvSpPr>
        <p:spPr>
          <a:xfrm>
            <a:off x="269500" y="3463775"/>
            <a:ext cx="49743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0F89FF"/>
                </a:solidFill>
                <a:latin typeface="Montserrat"/>
                <a:ea typeface="Montserrat"/>
                <a:cs typeface="Montserrat"/>
                <a:sym typeface="Montserrat"/>
              </a:rPr>
              <a:t>Perguntas?</a:t>
            </a:r>
            <a:endParaRPr b="1" sz="4800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800" y="0"/>
            <a:ext cx="6187200" cy="36219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